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430" r:id="rId3"/>
    <p:sldId id="433" r:id="rId4"/>
    <p:sldId id="439" r:id="rId5"/>
    <p:sldId id="435" r:id="rId6"/>
    <p:sldId id="438" r:id="rId7"/>
    <p:sldId id="416" r:id="rId8"/>
    <p:sldId id="437" r:id="rId9"/>
    <p:sldId id="440" r:id="rId10"/>
    <p:sldId id="441" r:id="rId11"/>
    <p:sldId id="443" r:id="rId12"/>
    <p:sldId id="446" r:id="rId13"/>
    <p:sldId id="442" r:id="rId14"/>
    <p:sldId id="444" r:id="rId15"/>
    <p:sldId id="424" r:id="rId16"/>
    <p:sldId id="381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KO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B1A"/>
    <a:srgbClr val="A82424"/>
    <a:srgbClr val="FF8181"/>
    <a:srgbClr val="FF6D6D"/>
    <a:srgbClr val="F42837"/>
    <a:srgbClr val="F20C1C"/>
    <a:srgbClr val="F42433"/>
    <a:srgbClr val="F6505C"/>
    <a:srgbClr val="E60C1C"/>
    <a:srgbClr val="FFC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3094" autoAdjust="0"/>
  </p:normalViewPr>
  <p:slideViewPr>
    <p:cSldViewPr>
      <p:cViewPr>
        <p:scale>
          <a:sx n="100" d="100"/>
          <a:sy n="100" d="100"/>
        </p:scale>
        <p:origin x="-1260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31510412519444E-2"/>
          <c:y val="1.5011483193639858E-2"/>
          <c:w val="0.87516177493244995"/>
          <c:h val="0.9743404107945565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 w="3175">
              <a:solidFill>
                <a:sysClr val="window" lastClr="FFFFFF"/>
              </a:solidFill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ysClr val="window" lastClr="FFFFFF"/>
                </a:solidFill>
              </a:ln>
              <a:effectLst/>
            </c:spPr>
          </c:dPt>
          <c:dLbls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  <a:effectLst/>
                    <a:latin typeface="+mj-lt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item 1</c:v>
                </c:pt>
                <c:pt idx="1">
                  <c:v>item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1020</c:v>
                </c:pt>
                <c:pt idx="1">
                  <c:v>1700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931597127505226E-2"/>
          <c:y val="1.5013789175707485E-2"/>
          <c:w val="0.87516177493244995"/>
          <c:h val="0.9743404107945565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ln w="3175">
              <a:solidFill>
                <a:sysClr val="window" lastClr="FFFFFF"/>
              </a:solidFill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4BACC6"/>
              </a:solidFill>
              <a:ln w="3175">
                <a:solidFill>
                  <a:sysClr val="window" lastClr="FFFFFF"/>
                </a:solidFill>
              </a:ln>
              <a:effectLst/>
            </c:spPr>
          </c:dPt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  <a:effectLst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item 1</c:v>
                </c:pt>
                <c:pt idx="1">
                  <c:v>item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944840</c:v>
                </c:pt>
                <c:pt idx="1">
                  <c:v>574295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31510412519444E-2"/>
          <c:y val="1.5011483193639858E-2"/>
          <c:w val="0.87516177493244995"/>
          <c:h val="0.9743404107945565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2"/>
            </a:solidFill>
            <a:ln w="3175">
              <a:solidFill>
                <a:sysClr val="window" lastClr="FFFFFF"/>
              </a:solidFill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ysClr val="window" lastClr="FFFFFF"/>
                </a:solidFill>
              </a:ln>
              <a:effectLst/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item 1</c:v>
                </c:pt>
                <c:pt idx="1">
                  <c:v>item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2598340</c:v>
                </c:pt>
                <c:pt idx="1">
                  <c:v>542597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0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931510412519444E-2"/>
          <c:y val="1.5011483193639858E-2"/>
          <c:w val="0.87516177493244995"/>
          <c:h val="0.9743404107945565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9BBB59"/>
            </a:solidFill>
            <a:ln w="3175">
              <a:solidFill>
                <a:sysClr val="window" lastClr="FFFFFF"/>
              </a:solidFill>
            </a:ln>
            <a:effectLst/>
          </c:spPr>
          <c:dPt>
            <c:idx val="0"/>
            <c:bubble3D val="0"/>
            <c:spPr>
              <a:solidFill>
                <a:srgbClr val="9BBB59">
                  <a:lumMod val="75000"/>
                </a:srgbClr>
              </a:solidFill>
              <a:ln w="3175">
                <a:solidFill>
                  <a:sysClr val="window" lastClr="FFFFFF"/>
                </a:solidFill>
              </a:ln>
              <a:effectLst/>
            </c:spPr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  <a:effectLst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item 1</c:v>
                </c:pt>
                <c:pt idx="1">
                  <c:v>item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033F89-1BE7-48EF-8954-44B5F7C09EFB}" type="datetimeFigureOut">
              <a:rPr lang="en-US"/>
              <a:pPr>
                <a:defRPr/>
              </a:pPr>
              <a:t>11/11/2014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3749FA-2E01-46CE-8EFD-D3D6E8AFD6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3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9AB021-A5DF-4100-9C97-FE394BA7AC36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6585"/>
            <a:ext cx="5436909" cy="4467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51659D-3396-4602-92D1-6F66359E1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094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1659D-3396-4602-92D1-6F66359E147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9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1E1BA-7E53-4349-AF5C-31FD9D040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63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Tracks distribution and use of vaccines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Tracks, including alert mechanisms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1659D-3396-4602-92D1-6F66359E147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63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1659D-3396-4602-92D1-6F66359E147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628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1659D-3396-4602-92D1-6F66359E147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11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1E1BA-7E53-4349-AF5C-31FD9D04095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0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49263"/>
            <a:ext cx="698817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42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93053D-979D-43D8-B1AA-04416BE7DE61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F0040D-8C40-4DDD-BFA0-913EFF9C6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0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80F8D5-A42B-46D9-B8DF-B5CBAA3244E0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5A5E0A-5A50-4B08-9298-85E001F77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7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49263"/>
            <a:ext cx="698817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6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D8CBB6-A0BB-47AC-956C-E5D16A0E5A12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927A2D-3B5D-4966-B046-D846C27F7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5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874DD7-CFDC-443F-88E9-8C40B7359420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009544-AF2A-4ED2-9659-5F6CEB157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18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b="1" dirty="0"/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49263"/>
            <a:ext cx="698817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85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B78F82-ADB7-4122-959F-07FBC97B1C25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D43E7D-A623-449E-9350-57245F52E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55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264106E-3E03-4278-A966-E080D2E824E6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0ADCF3-F622-49AD-AA92-69F12F888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81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ED8692-436D-49D0-BDF3-77D4C110E199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0C6D8C-068D-42BE-B9F1-9CB3A6FE2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18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C2394C4-E679-4AF3-8587-19B9F092C46D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4A6467E-B5D1-4EB5-AB5B-929649D63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5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4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health.moh.gov.ge/Hmis/Portal/Default.aspx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852936"/>
            <a:ext cx="756083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n-US" sz="2200" b="1" dirty="0" smtClean="0">
              <a:latin typeface="+mj-lt"/>
            </a:endParaRPr>
          </a:p>
          <a:p>
            <a:pPr algn="ctr">
              <a:buNone/>
            </a:pPr>
            <a:r>
              <a:rPr lang="en-US" sz="2200" b="1" dirty="0" smtClean="0">
                <a:latin typeface="+mj-lt"/>
              </a:rPr>
              <a:t>Health Management Information System of Georgia</a:t>
            </a:r>
          </a:p>
          <a:p>
            <a:pPr algn="ctr">
              <a:buNone/>
            </a:pPr>
            <a:endParaRPr lang="en-US" sz="2200" b="1" dirty="0" smtClean="0">
              <a:latin typeface="+mj-lt"/>
            </a:endParaRPr>
          </a:p>
          <a:p>
            <a:pPr algn="ctr"/>
            <a:r>
              <a:rPr lang="en-US" sz="2200" b="1" dirty="0"/>
              <a:t>Immunization Management Module</a:t>
            </a:r>
          </a:p>
          <a:p>
            <a:pPr algn="ctr">
              <a:buNone/>
            </a:pPr>
            <a:endParaRPr lang="en-US" sz="2200" b="1" dirty="0">
              <a:latin typeface="+mj-lt"/>
            </a:endParaRPr>
          </a:p>
          <a:p>
            <a:pPr algn="ctr">
              <a:buNone/>
            </a:pPr>
            <a:r>
              <a:rPr lang="en-US" sz="2200" b="1" dirty="0" smtClean="0">
                <a:latin typeface="+mj-lt"/>
              </a:rPr>
              <a:t>Istanbul November, 2014</a:t>
            </a:r>
            <a:endParaRPr lang="en-US" sz="2200" b="1" dirty="0">
              <a:latin typeface="+mj-lt"/>
            </a:endParaRPr>
          </a:p>
          <a:p>
            <a:pPr algn="ctr">
              <a:buNone/>
            </a:pPr>
            <a:endParaRPr lang="ka-GE" sz="38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296585" y="2375312"/>
            <a:ext cx="95372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Component III – Stock Management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8927" y="2780928"/>
            <a:ext cx="73783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GB" sz="2000" dirty="0"/>
              <a:t>I</a:t>
            </a:r>
            <a:r>
              <a:rPr lang="en-GB" sz="2000" dirty="0" smtClean="0"/>
              <a:t>nformation </a:t>
            </a:r>
            <a:r>
              <a:rPr lang="en-GB" sz="2000" dirty="0"/>
              <a:t>about stock status of vaccines, diluents, and other related </a:t>
            </a:r>
            <a:r>
              <a:rPr lang="en-GB" sz="2000" dirty="0" smtClean="0"/>
              <a:t>supplies - stock out/overstock/forecasts</a:t>
            </a:r>
            <a:endParaRPr lang="en-GB" sz="2000" dirty="0"/>
          </a:p>
          <a:p>
            <a:pPr marL="342900" indent="-342900" fontAlgn="auto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00606" y="3918210"/>
            <a:ext cx="70936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000" dirty="0" smtClean="0"/>
              <a:t>Determines and registers </a:t>
            </a:r>
            <a:r>
              <a:rPr lang="en-GB" sz="2000" dirty="0"/>
              <a:t>vaccine wastage </a:t>
            </a:r>
            <a:r>
              <a:rPr lang="en-GB" sz="2000" dirty="0" smtClean="0"/>
              <a:t>for various </a:t>
            </a:r>
            <a:r>
              <a:rPr lang="en-GB" sz="2000" dirty="0" smtClean="0"/>
              <a:t>reasons, tracks </a:t>
            </a:r>
            <a:r>
              <a:rPr lang="en-GB" sz="2000" dirty="0"/>
              <a:t>distribution and use of </a:t>
            </a:r>
            <a:r>
              <a:rPr lang="en-GB" sz="2000" dirty="0" smtClean="0"/>
              <a:t>vaccines and </a:t>
            </a:r>
            <a:r>
              <a:rPr lang="en-GB" sz="2000" dirty="0"/>
              <a:t>products with near to expiration dates</a:t>
            </a:r>
          </a:p>
          <a:p>
            <a:pPr marL="342900" indent="-34290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55444" y="5113669"/>
            <a:ext cx="7128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000" dirty="0"/>
              <a:t>Immunization records </a:t>
            </a:r>
            <a:r>
              <a:rPr lang="en-GB" sz="2000" dirty="0" smtClean="0"/>
              <a:t>will be linked </a:t>
            </a:r>
            <a:r>
              <a:rPr lang="en-GB" sz="2000" dirty="0"/>
              <a:t>to stock management records </a:t>
            </a: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1000139" y="2040300"/>
            <a:ext cx="77724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Component III – Stock Management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196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988840"/>
            <a:ext cx="6858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atin typeface="Myriad Pro" pitchFamily="34" charset="0"/>
              </a:rPr>
              <a:t>Results Summarized</a:t>
            </a:r>
            <a:endParaRPr lang="en-US" sz="2600" b="1" dirty="0">
              <a:latin typeface="Myriad Pro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169226" y="2595021"/>
            <a:ext cx="4343399" cy="75616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4180281" y="2696940"/>
            <a:ext cx="489204" cy="489858"/>
          </a:xfrm>
          <a:prstGeom prst="rightArrow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196937" y="3599078"/>
            <a:ext cx="4340429" cy="72963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1991" y="3671505"/>
            <a:ext cx="3657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600" b="1" dirty="0" smtClean="0"/>
              <a:t>3,069,364 events of historical </a:t>
            </a:r>
            <a:r>
              <a:rPr lang="en-US" sz="1600" b="1" dirty="0"/>
              <a:t>and ongoing vaccinations</a:t>
            </a:r>
            <a:endParaRPr lang="en-US" sz="15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876799" y="2696940"/>
            <a:ext cx="3635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Several </a:t>
            </a:r>
            <a:r>
              <a:rPr lang="en-US" sz="1500" b="1" dirty="0" smtClean="0"/>
              <a:t> rounds of trainings to ~ 1700 service providers</a:t>
            </a:r>
            <a:endParaRPr lang="en-US" sz="1500" b="1" dirty="0"/>
          </a:p>
        </p:txBody>
      </p:sp>
      <p:sp>
        <p:nvSpPr>
          <p:cNvPr id="24" name="Right Arrow 23"/>
          <p:cNvSpPr/>
          <p:nvPr/>
        </p:nvSpPr>
        <p:spPr bwMode="auto">
          <a:xfrm>
            <a:off x="4193968" y="3668189"/>
            <a:ext cx="489204" cy="489858"/>
          </a:xfrm>
          <a:prstGeom prst="rightArrow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43423" y="4615183"/>
            <a:ext cx="4343398" cy="72588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5017" y="2569131"/>
            <a:ext cx="3543310" cy="782056"/>
          </a:xfrm>
          <a:prstGeom prst="rect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50658" y="3570813"/>
            <a:ext cx="3543310" cy="756511"/>
          </a:xfrm>
          <a:prstGeom prst="rect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65017" y="4615182"/>
            <a:ext cx="3543310" cy="725885"/>
          </a:xfrm>
          <a:prstGeom prst="rect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6800" y="4769325"/>
            <a:ext cx="3635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70 % of service </a:t>
            </a:r>
            <a:r>
              <a:rPr lang="en-US" sz="1600" b="1" dirty="0" smtClean="0"/>
              <a:t>providers (1020)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246392" y="5599632"/>
            <a:ext cx="4340429" cy="7495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02441" y="5654530"/>
            <a:ext cx="3519558" cy="694650"/>
          </a:xfrm>
          <a:prstGeom prst="rect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60064" y="5812823"/>
            <a:ext cx="38100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/>
              <a:t>65 % ( 574 295 beneficiaries)</a:t>
            </a:r>
            <a:endParaRPr lang="en-US" sz="15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56799" y="4769325"/>
            <a:ext cx="3331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Coverage Countrywide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2441" y="3743841"/>
            <a:ext cx="3331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Usage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8199" y="2803827"/>
            <a:ext cx="3276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Capacity Building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6" name="Right Arrow 35"/>
          <p:cNvSpPr/>
          <p:nvPr/>
        </p:nvSpPr>
        <p:spPr bwMode="auto">
          <a:xfrm>
            <a:off x="4208327" y="4733196"/>
            <a:ext cx="489204" cy="489858"/>
          </a:xfrm>
          <a:prstGeom prst="rightArrow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9031" y="5832578"/>
            <a:ext cx="3355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# of Beneficiaries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8" name="Right Arrow 37"/>
          <p:cNvSpPr/>
          <p:nvPr/>
        </p:nvSpPr>
        <p:spPr bwMode="auto">
          <a:xfrm>
            <a:off x="4243423" y="5756926"/>
            <a:ext cx="489204" cy="489858"/>
          </a:xfrm>
          <a:prstGeom prst="rightArrow">
            <a:avLst/>
          </a:prstGeom>
          <a:solidFill>
            <a:srgbClr val="BF2F32"/>
          </a:solidFill>
          <a:ln w="9525" cap="flat" cmpd="sng" algn="ctr">
            <a:solidFill>
              <a:srgbClr val="BF2F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1460517359"/>
              </p:ext>
            </p:extLst>
          </p:nvPr>
        </p:nvGraphicFramePr>
        <p:xfrm>
          <a:off x="2882752" y="2238677"/>
          <a:ext cx="1587331" cy="19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val="3002906687"/>
              </p:ext>
            </p:extLst>
          </p:nvPr>
        </p:nvGraphicFramePr>
        <p:xfrm>
          <a:off x="4696268" y="2500401"/>
          <a:ext cx="1587331" cy="142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Summary</a:t>
            </a:r>
            <a:endParaRPr lang="ro-RO" dirty="0"/>
          </a:p>
        </p:txBody>
      </p:sp>
      <p:sp>
        <p:nvSpPr>
          <p:cNvPr id="4" name="Rounded Rectangle 3"/>
          <p:cNvSpPr/>
          <p:nvPr/>
        </p:nvSpPr>
        <p:spPr>
          <a:xfrm>
            <a:off x="758762" y="2101118"/>
            <a:ext cx="7422643" cy="2038567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30249645"/>
              </p:ext>
            </p:extLst>
          </p:nvPr>
        </p:nvGraphicFramePr>
        <p:xfrm>
          <a:off x="895955" y="2207833"/>
          <a:ext cx="1587331" cy="19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35563669"/>
              </p:ext>
            </p:extLst>
          </p:nvPr>
        </p:nvGraphicFramePr>
        <p:xfrm>
          <a:off x="6716056" y="2284234"/>
          <a:ext cx="1587331" cy="19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888696" y="1128670"/>
            <a:ext cx="1359913" cy="1003677"/>
            <a:chOff x="5626034" y="1256226"/>
            <a:chExt cx="1148731" cy="841495"/>
          </a:xfrm>
        </p:grpSpPr>
        <p:sp>
          <p:nvSpPr>
            <p:cNvPr id="14" name="Pentagon 13"/>
            <p:cNvSpPr/>
            <p:nvPr/>
          </p:nvSpPr>
          <p:spPr>
            <a:xfrm rot="5400000">
              <a:off x="5779652" y="1102608"/>
              <a:ext cx="841495" cy="1148731"/>
            </a:xfrm>
            <a:prstGeom prst="homePlate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  <a:alpha val="30000"/>
                  </a:schemeClr>
                </a:gs>
                <a:gs pos="100000">
                  <a:schemeClr val="tx1">
                    <a:lumMod val="65000"/>
                    <a:lumOff val="35000"/>
                    <a:alpha val="30000"/>
                  </a:schemeClr>
                </a:gs>
              </a:gsLst>
              <a:lin ang="16200000" scaled="0"/>
            </a:gradFill>
            <a:ln w="3175"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57070" y="1284081"/>
              <a:ext cx="1086658" cy="28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839089" y="1128672"/>
            <a:ext cx="1435654" cy="1003675"/>
            <a:chOff x="4000634" y="1256228"/>
            <a:chExt cx="1173074" cy="841494"/>
          </a:xfrm>
        </p:grpSpPr>
        <p:sp>
          <p:nvSpPr>
            <p:cNvPr id="17" name="Pentagon 16"/>
            <p:cNvSpPr/>
            <p:nvPr/>
          </p:nvSpPr>
          <p:spPr>
            <a:xfrm rot="5400000">
              <a:off x="4154253" y="1102609"/>
              <a:ext cx="841494" cy="1148731"/>
            </a:xfrm>
            <a:prstGeom prst="homePlate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  <a:alpha val="30000"/>
                  </a:schemeClr>
                </a:gs>
                <a:gs pos="100000">
                  <a:schemeClr val="tx1">
                    <a:lumMod val="65000"/>
                    <a:lumOff val="35000"/>
                    <a:alpha val="30000"/>
                  </a:schemeClr>
                </a:gs>
              </a:gsLst>
              <a:lin ang="16200000" scaled="0"/>
            </a:gradFill>
            <a:ln w="3175">
              <a:solidFill>
                <a:schemeClr val="bg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13080" y="1387932"/>
              <a:ext cx="1160628" cy="270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/>
                <a:t>Beneficiaries</a:t>
              </a:r>
              <a:endParaRPr lang="ro-RO" sz="1500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94198" y="1142995"/>
            <a:ext cx="1308510" cy="1003680"/>
            <a:chOff x="2798341" y="1256226"/>
            <a:chExt cx="1148731" cy="841497"/>
          </a:xfrm>
        </p:grpSpPr>
        <p:sp>
          <p:nvSpPr>
            <p:cNvPr id="20" name="Pentagon 19"/>
            <p:cNvSpPr/>
            <p:nvPr/>
          </p:nvSpPr>
          <p:spPr>
            <a:xfrm rot="5400000">
              <a:off x="2951958" y="1102609"/>
              <a:ext cx="841497" cy="1148731"/>
            </a:xfrm>
            <a:prstGeom prst="homePlate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  <a:alpha val="30000"/>
                  </a:schemeClr>
                </a:gs>
                <a:gs pos="100000">
                  <a:schemeClr val="tx1">
                    <a:lumMod val="65000"/>
                    <a:lumOff val="35000"/>
                    <a:alpha val="30000"/>
                  </a:schemeClr>
                </a:gs>
              </a:gsLst>
              <a:lin ang="16200000" scaled="0"/>
            </a:gradFill>
            <a:ln w="3175">
              <a:solidFill>
                <a:schemeClr val="bg1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29377" y="1370485"/>
              <a:ext cx="1086658" cy="270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/>
                <a:t>Providers</a:t>
              </a:r>
              <a:endParaRPr lang="ro-RO" sz="1500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25732" y="1142995"/>
            <a:ext cx="1276834" cy="1003681"/>
            <a:chOff x="628089" y="1226583"/>
            <a:chExt cx="1148731" cy="841498"/>
          </a:xfrm>
        </p:grpSpPr>
        <p:sp>
          <p:nvSpPr>
            <p:cNvPr id="23" name="Pentagon 22"/>
            <p:cNvSpPr/>
            <p:nvPr/>
          </p:nvSpPr>
          <p:spPr>
            <a:xfrm rot="5400000">
              <a:off x="781706" y="1072966"/>
              <a:ext cx="841498" cy="1148731"/>
            </a:xfrm>
            <a:prstGeom prst="homePlate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  <a:alpha val="30000"/>
                  </a:schemeClr>
                </a:gs>
                <a:gs pos="100000">
                  <a:schemeClr val="tx1">
                    <a:lumMod val="65000"/>
                    <a:lumOff val="35000"/>
                    <a:alpha val="30000"/>
                  </a:schemeClr>
                </a:gs>
              </a:gsLst>
              <a:lin ang="16200000" scaled="0"/>
            </a:gradFill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125" y="1340842"/>
              <a:ext cx="1086658" cy="28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Usage</a:t>
              </a:r>
              <a:endParaRPr lang="ro-RO" sz="1600" b="1" dirty="0"/>
            </a:p>
          </p:txBody>
        </p:sp>
      </p:grpSp>
      <p:sp>
        <p:nvSpPr>
          <p:cNvPr id="25" name="Oval 24"/>
          <p:cNvSpPr/>
          <p:nvPr/>
        </p:nvSpPr>
        <p:spPr>
          <a:xfrm>
            <a:off x="1357886" y="2785285"/>
            <a:ext cx="568038" cy="757384"/>
          </a:xfrm>
          <a:prstGeom prst="ellipse">
            <a:avLst/>
          </a:prstGeom>
          <a:solidFill>
            <a:schemeClr val="bg1">
              <a:lumMod val="65000"/>
              <a:alpha val="14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6" name="Oval 25"/>
          <p:cNvSpPr/>
          <p:nvPr/>
        </p:nvSpPr>
        <p:spPr>
          <a:xfrm>
            <a:off x="3367690" y="2834587"/>
            <a:ext cx="568038" cy="757384"/>
          </a:xfrm>
          <a:prstGeom prst="ellipse">
            <a:avLst/>
          </a:prstGeom>
          <a:solidFill>
            <a:schemeClr val="bg1">
              <a:lumMod val="65000"/>
              <a:alpha val="14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7" name="Oval 26"/>
          <p:cNvSpPr/>
          <p:nvPr/>
        </p:nvSpPr>
        <p:spPr>
          <a:xfrm>
            <a:off x="5142802" y="2843481"/>
            <a:ext cx="568038" cy="757384"/>
          </a:xfrm>
          <a:prstGeom prst="ellipse">
            <a:avLst/>
          </a:prstGeom>
          <a:solidFill>
            <a:schemeClr val="bg1">
              <a:lumMod val="65000"/>
              <a:alpha val="14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8" name="Oval 27"/>
          <p:cNvSpPr/>
          <p:nvPr/>
        </p:nvSpPr>
        <p:spPr>
          <a:xfrm>
            <a:off x="7203410" y="2834587"/>
            <a:ext cx="568038" cy="757384"/>
          </a:xfrm>
          <a:prstGeom prst="ellipse">
            <a:avLst/>
          </a:prstGeom>
          <a:solidFill>
            <a:schemeClr val="bg1">
              <a:lumMod val="65000"/>
              <a:alpha val="14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0" name="Round Same Side Corner Rectangle 29"/>
          <p:cNvSpPr/>
          <p:nvPr/>
        </p:nvSpPr>
        <p:spPr>
          <a:xfrm>
            <a:off x="1025733" y="4247999"/>
            <a:ext cx="1530043" cy="287366"/>
          </a:xfrm>
          <a:prstGeom prst="round2SameRect">
            <a:avLst/>
          </a:prstGeom>
          <a:solidFill>
            <a:schemeClr val="bg1">
              <a:lumMod val="65000"/>
              <a:alpha val="15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info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99593" y="4535364"/>
            <a:ext cx="1800200" cy="1845964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500" dirty="0" smtClean="0">
                <a:solidFill>
                  <a:schemeClr val="accent2"/>
                </a:solidFill>
                <a:latin typeface="Times" pitchFamily="18" charset="0"/>
                <a:cs typeface="Times" pitchFamily="18" charset="0"/>
              </a:rPr>
              <a:t>Total # of vaccinations registered: 3. 140.837. System usage is smooth in urban areas, some rural areas struggling with infrastructure</a:t>
            </a:r>
            <a:endParaRPr lang="ro-RO" sz="1500" dirty="0">
              <a:solidFill>
                <a:schemeClr val="accent2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2" name="Round Same Side Corner Rectangle 31"/>
          <p:cNvSpPr/>
          <p:nvPr/>
        </p:nvSpPr>
        <p:spPr>
          <a:xfrm>
            <a:off x="2987822" y="4247998"/>
            <a:ext cx="1327775" cy="287805"/>
          </a:xfrm>
          <a:prstGeom prst="round2SameRect">
            <a:avLst/>
          </a:prstGeom>
          <a:solidFill>
            <a:schemeClr val="bg1">
              <a:lumMod val="65000"/>
              <a:alpha val="15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info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964208" y="4535803"/>
            <a:ext cx="1728194" cy="1549243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 smtClean="0">
                <a:solidFill>
                  <a:schemeClr val="accent4"/>
                </a:solidFill>
                <a:latin typeface="Times" pitchFamily="18" charset="0"/>
                <a:cs typeface="Times" pitchFamily="18" charset="0"/>
              </a:rPr>
              <a:t>Providers’ activities are tracked, enabling identification of low performers</a:t>
            </a:r>
            <a:endParaRPr lang="ro-RO" sz="1400" dirty="0">
              <a:solidFill>
                <a:schemeClr val="accent4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4" name="Round Same Side Corner Rectangle 33"/>
          <p:cNvSpPr/>
          <p:nvPr/>
        </p:nvSpPr>
        <p:spPr>
          <a:xfrm>
            <a:off x="4839092" y="4247998"/>
            <a:ext cx="1327775" cy="287805"/>
          </a:xfrm>
          <a:prstGeom prst="round2SameRect">
            <a:avLst/>
          </a:prstGeom>
          <a:solidFill>
            <a:schemeClr val="bg1">
              <a:lumMod val="65000"/>
              <a:alpha val="15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info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16016" y="4535364"/>
            <a:ext cx="1944216" cy="1549243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500" dirty="0" smtClean="0">
                <a:solidFill>
                  <a:schemeClr val="accent5"/>
                </a:solidFill>
                <a:latin typeface="Times" pitchFamily="18" charset="0"/>
                <a:cs typeface="Times" pitchFamily="18" charset="0"/>
              </a:rPr>
              <a:t>Total # of population between 0-17 ears of age is slightly more than 900, 000</a:t>
            </a:r>
            <a:endParaRPr lang="ro-RO" sz="1500" dirty="0">
              <a:solidFill>
                <a:schemeClr val="accent5"/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36" name="Round Same Side Corner Rectangle 35"/>
          <p:cNvSpPr/>
          <p:nvPr/>
        </p:nvSpPr>
        <p:spPr>
          <a:xfrm>
            <a:off x="6823542" y="4247998"/>
            <a:ext cx="1327775" cy="287805"/>
          </a:xfrm>
          <a:prstGeom prst="round2SameRect">
            <a:avLst/>
          </a:prstGeom>
          <a:solidFill>
            <a:schemeClr val="bg1">
              <a:lumMod val="65000"/>
              <a:alpha val="15000"/>
            </a:schemeClr>
          </a:solidFill>
          <a:ln w="3175">
            <a:solidFill>
              <a:schemeClr val="bg1">
                <a:lumMod val="8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More info</a:t>
            </a:r>
            <a:endParaRPr lang="ro-RO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23542" y="4535364"/>
            <a:ext cx="1780906" cy="1549243"/>
          </a:xfrm>
          <a:prstGeom prst="rect">
            <a:avLst/>
          </a:prstGeom>
          <a:solidFill>
            <a:schemeClr val="bg1">
              <a:lumMod val="65000"/>
              <a:alpha val="5000"/>
            </a:schemeClr>
          </a:solidFill>
          <a:ln w="3175">
            <a:solidFill>
              <a:schemeClr val="bg1">
                <a:alpha val="2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  <a:latin typeface="Times" pitchFamily="18" charset="0"/>
                <a:cs typeface="Times" pitchFamily="18" charset="0"/>
              </a:rPr>
              <a:t>Had already substituted paper-based vaccination records (patient’s out-patient cards); and will soon substitute all 11 reporting forms </a:t>
            </a:r>
            <a:endParaRPr lang="ro-RO" sz="1400" dirty="0">
              <a:solidFill>
                <a:schemeClr val="accent3">
                  <a:lumMod val="75000"/>
                </a:schemeClr>
              </a:solidFill>
              <a:latin typeface="Times" pitchFamily="18" charset="0"/>
              <a:cs typeface="Times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60532" y="1245158"/>
            <a:ext cx="14204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Impact: e-Reporting</a:t>
            </a:r>
            <a:endParaRPr lang="ro-RO" sz="1500" b="1" dirty="0"/>
          </a:p>
        </p:txBody>
      </p:sp>
    </p:spTree>
    <p:extLst>
      <p:ext uri="{BB962C8B-B14F-4D97-AF65-F5344CB8AC3E}">
        <p14:creationId xmlns:p14="http://schemas.microsoft.com/office/powerpoint/2010/main" val="302446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2417" y="2204864"/>
            <a:ext cx="7086600" cy="523220"/>
          </a:xfrm>
          <a:prstGeom prst="rect">
            <a:avLst/>
          </a:prstGeom>
          <a:solidFill>
            <a:srgbClr val="B82D2F"/>
          </a:solidFill>
          <a:ln>
            <a:solidFill>
              <a:srgbClr val="B82D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0" y="2730436"/>
            <a:ext cx="7086600" cy="381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3475" y="2112562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Challenges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4844" y="3448979"/>
            <a:ext cx="504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  <a:cs typeface="Arial" pitchFamily="34" charset="0"/>
              </a:rPr>
              <a:t>Resistance, behavior change, lack of system usage </a:t>
            </a:r>
            <a:r>
              <a:rPr lang="en-US" sz="2000" dirty="0" smtClean="0">
                <a:latin typeface="+mj-lt"/>
                <a:cs typeface="Arial" pitchFamily="34" charset="0"/>
              </a:rPr>
              <a:t>skills, language barrier </a:t>
            </a:r>
            <a:endParaRPr lang="en-US" sz="2000" dirty="0">
              <a:latin typeface="+mj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4844" y="4545872"/>
            <a:ext cx="4393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  <a:cs typeface="Arial" pitchFamily="34" charset="0"/>
              </a:rPr>
              <a:t>Need for Legislative </a:t>
            </a:r>
            <a:r>
              <a:rPr lang="en-US" sz="2000" dirty="0" smtClean="0">
                <a:latin typeface="+mj-lt"/>
                <a:cs typeface="Arial" pitchFamily="34" charset="0"/>
              </a:rPr>
              <a:t>regulatory mechanisms </a:t>
            </a:r>
            <a:r>
              <a:rPr lang="en-US" sz="2000" dirty="0" smtClean="0">
                <a:latin typeface="+mj-lt"/>
                <a:cs typeface="Arial" pitchFamily="34" charset="0"/>
              </a:rPr>
              <a:t>and their enforcement</a:t>
            </a:r>
            <a:endParaRPr lang="en-US" sz="2000" dirty="0">
              <a:latin typeface="+mj-lt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4824" y="5796302"/>
            <a:ext cx="4429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  <a:cs typeface="Arial" pitchFamily="34" charset="0"/>
              </a:rPr>
              <a:t>Limited IT infrastructure</a:t>
            </a:r>
            <a:endParaRPr lang="en-US" sz="2000" dirty="0">
              <a:latin typeface="+mj-lt"/>
              <a:cs typeface="Arial" pitchFamily="34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1624232" y="3402872"/>
            <a:ext cx="800100" cy="800100"/>
          </a:xfrm>
          <a:prstGeom prst="flowChartConnector">
            <a:avLst/>
          </a:prstGeom>
          <a:solidFill>
            <a:schemeClr val="bg1">
              <a:lumMod val="50000"/>
              <a:alpha val="31000"/>
            </a:schemeClr>
          </a:solidFill>
          <a:ln>
            <a:solidFill>
              <a:schemeClr val="bg1">
                <a:alpha val="31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32563" y="3555272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rPr>
              <a:t>1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Myriad Pro" pitchFamily="34" charset="0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1617144" y="4469672"/>
            <a:ext cx="800100" cy="800100"/>
          </a:xfrm>
          <a:prstGeom prst="flowChartConnector">
            <a:avLst/>
          </a:prstGeom>
          <a:solidFill>
            <a:schemeClr val="bg1">
              <a:lumMod val="50000"/>
              <a:alpha val="31000"/>
            </a:schemeClr>
          </a:solidFill>
          <a:ln>
            <a:solidFill>
              <a:schemeClr val="bg1">
                <a:alpha val="31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32563" y="4556052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rPr>
              <a:t>2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Myriad Pro" pitchFamily="34" charset="0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1617144" y="5612672"/>
            <a:ext cx="800100" cy="800100"/>
          </a:xfrm>
          <a:prstGeom prst="flowChartConnector">
            <a:avLst/>
          </a:prstGeom>
          <a:solidFill>
            <a:schemeClr val="bg1">
              <a:lumMod val="50000"/>
              <a:alpha val="31000"/>
            </a:schemeClr>
          </a:solidFill>
          <a:ln>
            <a:solidFill>
              <a:schemeClr val="bg1">
                <a:alpha val="31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57372" y="5765072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87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2417" y="2204864"/>
            <a:ext cx="7086600" cy="523220"/>
          </a:xfrm>
          <a:prstGeom prst="rect">
            <a:avLst/>
          </a:prstGeom>
          <a:solidFill>
            <a:srgbClr val="B82D2F"/>
          </a:solidFill>
          <a:ln>
            <a:solidFill>
              <a:srgbClr val="B82D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33475" y="2112562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Success Factors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>
          <a:xfrm>
            <a:off x="539552" y="3284984"/>
            <a:ext cx="8352927" cy="288032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Getting a buy-in from leadership and high stakeholder engagement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Incentives: regulatory mechanisms and financial incentive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Aiming at creating a single source of data entry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Simple to use product, integration with other registries and systems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GB" sz="2400" dirty="0"/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90600" y="381000"/>
            <a:ext cx="7162800" cy="738664"/>
          </a:xfrm>
          <a:prstGeom prst="rect">
            <a:avLst/>
          </a:prstGeom>
          <a:solidFill>
            <a:srgbClr val="B82D2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Upcoming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Plans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3965" y="3232018"/>
            <a:ext cx="4267200" cy="936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Linkage to Stock Management</a:t>
            </a:r>
            <a:endParaRPr lang="en-US" sz="2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5171" y="4885867"/>
            <a:ext cx="4267200" cy="936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Patient Information </a:t>
            </a:r>
            <a:r>
              <a:rPr lang="en-US" sz="2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P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age</a:t>
            </a:r>
            <a:endParaRPr lang="en-US" sz="2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971800"/>
            <a:ext cx="1780822" cy="14004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238675"/>
            <a:ext cx="1780822" cy="14004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4" name="TextBox 33"/>
          <p:cNvSpPr txBox="1"/>
          <p:nvPr/>
        </p:nvSpPr>
        <p:spPr>
          <a:xfrm>
            <a:off x="6033911" y="2063359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US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Providers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33911" y="3937084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E-Services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duotone>
              <a:srgbClr val="DB8526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80000"/>
                    </a14:imgEffect>
                    <a14:imgEffect>
                      <a14:colorTemperature colorTemp="6875"/>
                    </a14:imgEffect>
                    <a14:imgEffect>
                      <a14:saturation sat="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736" y="4724400"/>
            <a:ext cx="1823328" cy="143387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6" name="TextBox 35"/>
          <p:cNvSpPr txBox="1"/>
          <p:nvPr/>
        </p:nvSpPr>
        <p:spPr>
          <a:xfrm>
            <a:off x="5991591" y="5591211"/>
            <a:ext cx="1738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Citizens 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Information 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Page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5171" y="1470813"/>
            <a:ext cx="4267200" cy="936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cs typeface="Arial" pitchFamily="34" charset="0"/>
              </a:rPr>
              <a:t>Expand the e-reporting component</a:t>
            </a:r>
            <a:endParaRPr lang="en-US" sz="2000" b="1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9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586795" y="2852936"/>
            <a:ext cx="4173118" cy="17776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6154" y="5085184"/>
            <a:ext cx="8534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Myriad Pro" pitchFamily="34" charset="0"/>
              </a:rPr>
              <a:t>Contact </a:t>
            </a:r>
            <a:r>
              <a:rPr lang="en-US" sz="2000" dirty="0">
                <a:solidFill>
                  <a:srgbClr val="C00000"/>
                </a:solidFill>
                <a:latin typeface="Myriad Pro" pitchFamily="34" charset="0"/>
              </a:rPr>
              <a:t>I</a:t>
            </a:r>
            <a:r>
              <a:rPr lang="en-US" sz="2000" dirty="0" smtClean="0">
                <a:solidFill>
                  <a:srgbClr val="C00000"/>
                </a:solidFill>
                <a:latin typeface="Myriad Pro" pitchFamily="34" charset="0"/>
              </a:rPr>
              <a:t>nformation:</a:t>
            </a:r>
            <a:endParaRPr lang="en-US" sz="2000" b="0" dirty="0" smtClean="0">
              <a:solidFill>
                <a:srgbClr val="C00000"/>
              </a:solidFill>
              <a:latin typeface="Myriad Pro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 b="1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350" b="1" dirty="0">
                <a:solidFill>
                  <a:prstClr val="black"/>
                </a:solidFill>
                <a:cs typeface="Calibri" pitchFamily="34" charset="0"/>
              </a:rPr>
              <a:t>Mr. Alexander Turdziladze</a:t>
            </a:r>
            <a:r>
              <a:rPr lang="en-US" sz="1350" dirty="0">
                <a:solidFill>
                  <a:prstClr val="black"/>
                </a:solidFill>
                <a:cs typeface="Calibri" pitchFamily="34" charset="0"/>
              </a:rPr>
              <a:t>, COP – </a:t>
            </a:r>
            <a:r>
              <a:rPr lang="en-US" sz="1350" u="sng" dirty="0">
                <a:solidFill>
                  <a:srgbClr val="204B7D"/>
                </a:solidFill>
                <a:cs typeface="Calibri" pitchFamily="34" charset="0"/>
              </a:rPr>
              <a:t>aturdziladze@hssp.org.ge</a:t>
            </a:r>
            <a:r>
              <a:rPr lang="en-US" sz="1350" dirty="0">
                <a:solidFill>
                  <a:prstClr val="black"/>
                </a:solidFill>
                <a:cs typeface="Calibri" pitchFamily="34" charset="0"/>
              </a:rPr>
              <a:t> / (995) </a:t>
            </a:r>
            <a:r>
              <a:rPr lang="en-US" sz="1350" dirty="0" smtClean="0">
                <a:solidFill>
                  <a:prstClr val="black"/>
                </a:solidFill>
                <a:cs typeface="Calibri" pitchFamily="34" charset="0"/>
              </a:rPr>
              <a:t>593 </a:t>
            </a:r>
            <a:r>
              <a:rPr lang="en-US" sz="1350" dirty="0">
                <a:solidFill>
                  <a:prstClr val="black"/>
                </a:solidFill>
                <a:cs typeface="Calibri" pitchFamily="34" charset="0"/>
              </a:rPr>
              <a:t>226 226</a:t>
            </a:r>
          </a:p>
          <a:p>
            <a:pPr algn="ctr"/>
            <a:endParaRPr lang="en-US" sz="1350" dirty="0">
              <a:solidFill>
                <a:prstClr val="black"/>
              </a:solidFill>
              <a:cs typeface="Calibri" pitchFamily="34" charset="0"/>
            </a:endParaRPr>
          </a:p>
          <a:p>
            <a:pPr algn="ctr"/>
            <a:r>
              <a:rPr lang="en-US" sz="13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Ms. Ketevan Tatoshvili, </a:t>
            </a:r>
            <a:r>
              <a:rPr lang="en-US" sz="13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DCOP </a:t>
            </a:r>
            <a:r>
              <a:rPr lang="en-US" sz="1350" dirty="0">
                <a:solidFill>
                  <a:prstClr val="black"/>
                </a:solidFill>
                <a:cs typeface="Calibri" pitchFamily="34" charset="0"/>
              </a:rPr>
              <a:t>– </a:t>
            </a:r>
            <a:r>
              <a:rPr lang="en-US" sz="1350" u="sng" dirty="0">
                <a:solidFill>
                  <a:srgbClr val="204B7D"/>
                </a:solidFill>
                <a:latin typeface="Arial" pitchFamily="34" charset="0"/>
                <a:cs typeface="Arial" pitchFamily="34" charset="0"/>
              </a:rPr>
              <a:t>ktatoshvili@hssp.org.ge</a:t>
            </a:r>
            <a:r>
              <a:rPr lang="en-US" sz="1350" dirty="0">
                <a:solidFill>
                  <a:srgbClr val="204B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 (995) </a:t>
            </a:r>
            <a:r>
              <a:rPr lang="en-US" sz="135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577 </a:t>
            </a:r>
            <a:r>
              <a:rPr lang="en-US" sz="135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731 560</a:t>
            </a:r>
          </a:p>
        </p:txBody>
      </p:sp>
      <p:sp>
        <p:nvSpPr>
          <p:cNvPr id="4" name="TextBox 3">
            <a:hlinkClick r:id="rId3" tooltip="ehealth.moh.gov.ge"/>
          </p:cNvPr>
          <p:cNvSpPr txBox="1"/>
          <p:nvPr/>
        </p:nvSpPr>
        <p:spPr>
          <a:xfrm>
            <a:off x="1403648" y="4715852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204B7D"/>
                </a:solidFill>
                <a:latin typeface="Myriad Pro" pitchFamily="34" charset="0"/>
              </a:rPr>
              <a:t>ehealth.moh.gov.ge</a:t>
            </a:r>
            <a:endParaRPr lang="en-US" u="sng" dirty="0">
              <a:solidFill>
                <a:srgbClr val="204B7D"/>
              </a:solidFill>
              <a:latin typeface="Myriad Pro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348" y="1844824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600" dirty="0" smtClean="0">
                <a:solidFill>
                  <a:srgbClr val="C00000"/>
                </a:solidFill>
                <a:latin typeface="Myriad Pro" pitchFamily="34" charset="0"/>
                <a:cs typeface="Arial" pitchFamily="34" charset="0"/>
              </a:rPr>
              <a:t>Thank you!</a:t>
            </a:r>
            <a:endParaRPr lang="en-US" sz="26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925107"/>
            <a:ext cx="792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dirty="0" smtClean="0">
                <a:latin typeface="Myriad Pro" pitchFamily="34" charset="0"/>
                <a:cs typeface="Arial" pitchFamily="34" charset="0"/>
              </a:rPr>
              <a:t>USAID Health System Strengthening Project</a:t>
            </a:r>
            <a:endParaRPr lang="en-US" sz="2100" b="1" dirty="0">
              <a:latin typeface="Myriad Pro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03189" y="3852737"/>
            <a:ext cx="5257800" cy="1008112"/>
          </a:xfrm>
          <a:prstGeom prst="rect">
            <a:avLst/>
          </a:prstGeom>
          <a:solidFill>
            <a:srgbClr val="E4E4E4"/>
          </a:solidFill>
          <a:ln>
            <a:solidFill>
              <a:srgbClr val="E4E4E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50789" y="5157192"/>
            <a:ext cx="5410200" cy="935702"/>
          </a:xfrm>
          <a:prstGeom prst="rect">
            <a:avLst/>
          </a:prstGeom>
          <a:solidFill>
            <a:srgbClr val="E4E4E4"/>
          </a:solidFill>
          <a:ln>
            <a:solidFill>
              <a:srgbClr val="E4E4E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099647" y="4749694"/>
            <a:ext cx="2286000" cy="1386239"/>
          </a:xfrm>
          <a:prstGeom prst="homePlate">
            <a:avLst/>
          </a:prstGeom>
          <a:solidFill>
            <a:srgbClr val="AD2D3F"/>
          </a:solidFill>
          <a:ln>
            <a:solidFill>
              <a:srgbClr val="B62C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6442" y="3965783"/>
            <a:ext cx="4215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+mj-lt"/>
                <a:ea typeface="Verdana" pitchFamily="34" charset="0"/>
                <a:cs typeface="Arial" pitchFamily="34" charset="0"/>
              </a:rPr>
              <a:t>Improve access to Georgia citizens to affordable and quality healthcare services, thru strengthening governmental and private sectors</a:t>
            </a:r>
            <a:endParaRPr lang="en-US" sz="1600" dirty="0"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4542" y="5259820"/>
            <a:ext cx="4139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+mj-lt"/>
              </a:rPr>
              <a:t>Health Management Information System </a:t>
            </a:r>
            <a:r>
              <a:rPr lang="en-US" sz="1600" dirty="0" smtClean="0">
                <a:latin typeface="+mj-lt"/>
              </a:rPr>
              <a:t>(HMIS) development and implementation</a:t>
            </a:r>
            <a:endParaRPr lang="en-US" sz="1600" dirty="0">
              <a:latin typeface="+mj-lt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1099647" y="3646335"/>
            <a:ext cx="2286000" cy="1353497"/>
          </a:xfrm>
          <a:prstGeom prst="homePlate">
            <a:avLst/>
          </a:prstGeom>
          <a:solidFill>
            <a:srgbClr val="AD2D3F"/>
          </a:solidFill>
          <a:ln>
            <a:solidFill>
              <a:srgbClr val="B62C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3448" y="2872412"/>
            <a:ext cx="1219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Project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99895" y="4181227"/>
            <a:ext cx="1219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Mission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3265" y="5382931"/>
            <a:ext cx="1508594" cy="400110"/>
          </a:xfrm>
          <a:prstGeom prst="rect">
            <a:avLst/>
          </a:prstGeom>
          <a:noFill/>
          <a:ln>
            <a:solidFill>
              <a:srgbClr val="B62C2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Main Focus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03189" y="2638223"/>
            <a:ext cx="5257800" cy="1008112"/>
          </a:xfrm>
          <a:prstGeom prst="rect">
            <a:avLst/>
          </a:prstGeom>
          <a:solidFill>
            <a:srgbClr val="E4E4E4"/>
          </a:solidFill>
          <a:ln>
            <a:solidFill>
              <a:srgbClr val="E4E4E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4542" y="2747430"/>
            <a:ext cx="4597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+mj-lt"/>
                <a:ea typeface="Verdana" pitchFamily="34" charset="0"/>
              </a:rPr>
              <a:t>United States Agency for International Development (USAID) “Health System Strengthening Project”</a:t>
            </a:r>
          </a:p>
          <a:p>
            <a:r>
              <a:rPr lang="en-GB" sz="1600" dirty="0" smtClean="0">
                <a:latin typeface="+mj-lt"/>
                <a:ea typeface="Verdana" pitchFamily="34" charset="0"/>
              </a:rPr>
              <a:t>YY 2009- 2015</a:t>
            </a:r>
            <a:endParaRPr lang="en-US" sz="1600" dirty="0">
              <a:latin typeface="+mj-lt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1099647" y="2512713"/>
            <a:ext cx="2286000" cy="1340024"/>
          </a:xfrm>
          <a:prstGeom prst="homePlate">
            <a:avLst/>
          </a:prstGeom>
          <a:solidFill>
            <a:srgbClr val="AD2D3F"/>
          </a:solidFill>
          <a:ln>
            <a:solidFill>
              <a:srgbClr val="B82D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7626" y="2942224"/>
            <a:ext cx="1219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Project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0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375" y="2150951"/>
            <a:ext cx="4514850" cy="584352"/>
          </a:xfrm>
          <a:prstGeom prst="rect">
            <a:avLst/>
          </a:prstGeom>
          <a:solidFill>
            <a:srgbClr val="AD2D3F"/>
          </a:solidFill>
          <a:ln>
            <a:solidFill>
              <a:srgbClr val="B82D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ts val="1800"/>
              </a:spcBef>
              <a:spcAft>
                <a:spcPct val="0"/>
              </a:spcAft>
            </a:pPr>
            <a:r>
              <a:rPr lang="en-GB" sz="2000" b="1" spc="1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Health Management Information System</a:t>
            </a:r>
            <a:endParaRPr lang="ka-GE" sz="2000" b="1" spc="1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53025" y="2035686"/>
            <a:ext cx="3886200" cy="4705682"/>
          </a:xfrm>
          <a:prstGeom prst="rect">
            <a:avLst/>
          </a:prstGeom>
          <a:solidFill>
            <a:srgbClr val="AD2D3F"/>
          </a:solidFill>
          <a:ln>
            <a:solidFill>
              <a:srgbClr val="B82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457825" y="3023729"/>
            <a:ext cx="3505200" cy="3369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68680" indent="-182563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5156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44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173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8308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schemeClr val="bg1"/>
                </a:solidFill>
                <a:latin typeface="+mj-lt"/>
                <a:ea typeface="Times New Roman"/>
                <a:cs typeface="Arial" pitchFamily="34" charset="0"/>
              </a:rPr>
              <a:t>Common standards</a:t>
            </a:r>
          </a:p>
          <a:p>
            <a:pPr fontAlgn="ctr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schemeClr val="bg1"/>
                </a:solidFill>
                <a:latin typeface="+mj-lt"/>
                <a:ea typeface="Times New Roman"/>
                <a:cs typeface="Arial" pitchFamily="34" charset="0"/>
              </a:rPr>
              <a:t>Real-time information exchange and monitoring</a:t>
            </a:r>
          </a:p>
          <a:p>
            <a:pPr fontAlgn="ctr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schemeClr val="bg1"/>
                </a:solidFill>
                <a:latin typeface="+mj-lt"/>
                <a:ea typeface="Times New Roman"/>
                <a:cs typeface="Arial" pitchFamily="34" charset="0"/>
              </a:rPr>
              <a:t>Accurate data</a:t>
            </a:r>
          </a:p>
          <a:p>
            <a:pPr fontAlgn="ctr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schemeClr val="bg1"/>
                </a:solidFill>
                <a:latin typeface="+mj-lt"/>
                <a:ea typeface="Times New Roman"/>
                <a:cs typeface="Arial" pitchFamily="34" charset="0"/>
              </a:rPr>
              <a:t>Accurate statistics and analysis</a:t>
            </a:r>
            <a:endParaRPr lang="ka-GE" sz="2000" b="1" dirty="0" smtClean="0">
              <a:solidFill>
                <a:schemeClr val="bg1"/>
              </a:solidFill>
              <a:latin typeface="+mj-lt"/>
              <a:ea typeface="Times New Roman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05425" y="2150951"/>
            <a:ext cx="3587055" cy="584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ts val="1800"/>
              </a:spcBef>
              <a:spcAft>
                <a:spcPct val="0"/>
              </a:spcAft>
            </a:pPr>
            <a:r>
              <a:rPr lang="en-GB" sz="1900" b="1" dirty="0" smtClean="0">
                <a:solidFill>
                  <a:schemeClr val="tx1"/>
                </a:solidFill>
                <a:latin typeface="Myriad Pro" pitchFamily="34" charset="0"/>
                <a:cs typeface="Calibri" pitchFamily="34" charset="0"/>
              </a:rPr>
              <a:t>System Benefits</a:t>
            </a:r>
            <a:endParaRPr lang="ka-GE" sz="1900" b="1" dirty="0">
              <a:solidFill>
                <a:schemeClr val="tx1"/>
              </a:solidFill>
              <a:latin typeface="Myriad Pro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020" y="3040104"/>
            <a:ext cx="4404729" cy="6769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dist="38100" dir="1200000" sx="99000" sy="99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Enables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evidence-based decision making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3910856"/>
            <a:ext cx="4514850" cy="598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dist="38100" dir="1200000" sx="99000" sy="99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6726" y="39343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Ensures standardization of business processes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8148" y="4639668"/>
            <a:ext cx="4514850" cy="681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dist="38100" dir="1200000" sx="99000" sy="99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875" y="4812884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Improves efficiency, reduces costs</a:t>
            </a:r>
          </a:p>
        </p:txBody>
      </p:sp>
    </p:spTree>
    <p:extLst>
      <p:ext uri="{BB962C8B-B14F-4D97-AF65-F5344CB8AC3E}">
        <p14:creationId xmlns:p14="http://schemas.microsoft.com/office/powerpoint/2010/main" val="34545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332656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+mj-lt"/>
                <a:cs typeface="Arial" pitchFamily="34" charset="0"/>
              </a:rPr>
              <a:t>Major </a:t>
            </a:r>
            <a:r>
              <a:rPr lang="en-US" sz="3200" b="1" dirty="0" smtClean="0">
                <a:latin typeface="+mj-lt"/>
                <a:cs typeface="Arial" pitchFamily="34" charset="0"/>
              </a:rPr>
              <a:t>Components of Georgia HMIS </a:t>
            </a:r>
            <a:endParaRPr lang="en-US" sz="3200" b="1" dirty="0">
              <a:latin typeface="+mj-lt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1219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Regulation of Medical Activities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0" y="1600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Beneficiary Registration Module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43000" y="1981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Case Registration Module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43000" y="2362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E-Reporting Module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43000" y="2743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Health Financing Module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43000" y="3124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Medical Classifications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43000" y="3505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Pharmacy Module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43000" y="3886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Pharmaceutical Products Module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43000" y="4267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E-Prescribing Module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43000" y="4648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</a:rPr>
              <a:t>Consumer Information Portal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3000" y="5029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</a:rPr>
              <a:t>Immunization Management Module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41181" y="5744139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Pharmaceutical Activity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14910" y="4004102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Regulation of Medical Activities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05739" y="2362200"/>
            <a:ext cx="1699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Accounting and Financial Management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65169" y="2291325"/>
            <a:ext cx="1699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Accounting and Financial Management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55480" y="5726753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Pharmaceutical Activity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5739" y="4064913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Regulation of Medical Activities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duotone>
              <a:srgbClr val="B82D2F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57400"/>
            <a:ext cx="1780821" cy="14004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duotone>
              <a:srgbClr val="B82D2F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9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291" y="3124200"/>
            <a:ext cx="1818920" cy="1430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>
            <a:duotone>
              <a:srgbClr val="B82D2F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4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491" y="4191000"/>
            <a:ext cx="1864109" cy="140045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1" name="Rectangle 30"/>
          <p:cNvSpPr/>
          <p:nvPr/>
        </p:nvSpPr>
        <p:spPr>
          <a:xfrm>
            <a:off x="1143000" y="5410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</a:rPr>
              <a:t>Stock Management Module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43000" y="579120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Medical Mediation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143000" y="6157640"/>
            <a:ext cx="4267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Dashboard</a:t>
            </a:r>
          </a:p>
        </p:txBody>
      </p:sp>
    </p:spTree>
    <p:extLst>
      <p:ext uri="{BB962C8B-B14F-4D97-AF65-F5344CB8AC3E}">
        <p14:creationId xmlns:p14="http://schemas.microsoft.com/office/powerpoint/2010/main" val="73492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539552" y="2852936"/>
            <a:ext cx="8352927" cy="3600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  <a:cs typeface="Calibri" pitchFamily="34" charset="0"/>
              </a:rPr>
              <a:t>Data collection and standardization </a:t>
            </a:r>
            <a:r>
              <a:rPr lang="en-US" sz="2400" dirty="0" smtClean="0">
                <a:solidFill>
                  <a:prstClr val="black"/>
                </a:solidFill>
                <a:cs typeface="Calibri" pitchFamily="34" charset="0"/>
              </a:rPr>
              <a:t>issues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  <a:cs typeface="Calibri" pitchFamily="34" charset="0"/>
              </a:rPr>
              <a:t>Lack of complete immunization histories, inability to track patient migration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cs typeface="Calibri" pitchFamily="34" charset="0"/>
              </a:rPr>
              <a:t>Limited </a:t>
            </a:r>
            <a:r>
              <a:rPr lang="en-US" sz="2400" dirty="0">
                <a:solidFill>
                  <a:prstClr val="black"/>
                </a:solidFill>
                <a:cs typeface="Calibri" pitchFamily="34" charset="0"/>
              </a:rPr>
              <a:t>accurate statistical and epidemiological </a:t>
            </a:r>
            <a:r>
              <a:rPr lang="en-US" sz="2400" dirty="0" smtClean="0">
                <a:solidFill>
                  <a:prstClr val="black"/>
                </a:solidFill>
                <a:cs typeface="Calibri" pitchFamily="34" charset="0"/>
              </a:rPr>
              <a:t>analytic </a:t>
            </a:r>
            <a:r>
              <a:rPr lang="en-US" sz="2400" dirty="0">
                <a:solidFill>
                  <a:prstClr val="black"/>
                </a:solidFill>
                <a:cs typeface="Calibri" pitchFamily="34" charset="0"/>
              </a:rPr>
              <a:t>capabilities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prstClr val="black"/>
              </a:solidFill>
              <a:cs typeface="Calibri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9"/>
          <p:cNvSpPr txBox="1">
            <a:spLocks noChangeArrowheads="1"/>
          </p:cNvSpPr>
          <p:nvPr/>
        </p:nvSpPr>
        <p:spPr>
          <a:xfrm>
            <a:off x="1000139" y="2040300"/>
            <a:ext cx="77724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/>
              <a:t>Rationale for Immunization Management Module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220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539552" y="3284984"/>
            <a:ext cx="8352927" cy="288032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/>
              <a:t>Vaccination/clinical case registration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Patient </a:t>
            </a:r>
            <a:r>
              <a:rPr lang="en-GB" sz="2400" dirty="0"/>
              <a:t>registration and management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 smtClean="0"/>
              <a:t>Vaccine/consumables </a:t>
            </a:r>
            <a:r>
              <a:rPr lang="en-GB" sz="2400" dirty="0"/>
              <a:t>stock </a:t>
            </a:r>
            <a:r>
              <a:rPr lang="en-GB" sz="2400" dirty="0" smtClean="0"/>
              <a:t>management – planned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400" dirty="0"/>
              <a:t>Administration </a:t>
            </a:r>
            <a:r>
              <a:rPr lang="en-GB" sz="2400" dirty="0" smtClean="0"/>
              <a:t>panel – data tracking, reporting, analysis</a:t>
            </a: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en-GB" sz="2400" dirty="0" smtClean="0">
              <a:solidFill>
                <a:prstClr val="black"/>
              </a:solidFill>
              <a:cs typeface="Calibri" pitchFamily="34" charset="0"/>
            </a:endParaRPr>
          </a:p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GB" sz="2400" dirty="0" smtClean="0">
                <a:solidFill>
                  <a:prstClr val="black"/>
                </a:solidFill>
                <a:cs typeface="Calibri" pitchFamily="34" charset="0"/>
              </a:rPr>
              <a:t>ALL is web-based</a:t>
            </a:r>
            <a:endParaRPr lang="en-US" sz="2400" dirty="0">
              <a:solidFill>
                <a:prstClr val="black"/>
              </a:solidFill>
              <a:cs typeface="Calibri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9"/>
          <p:cNvSpPr txBox="1">
            <a:spLocks noChangeArrowheads="1"/>
          </p:cNvSpPr>
          <p:nvPr/>
        </p:nvSpPr>
        <p:spPr>
          <a:xfrm>
            <a:off x="1000139" y="2040300"/>
            <a:ext cx="77724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/>
              <a:t>Immunization Management Module:</a:t>
            </a:r>
          </a:p>
          <a:p>
            <a:r>
              <a:rPr lang="en-US" sz="2800" b="1" dirty="0" smtClean="0"/>
              <a:t> </a:t>
            </a:r>
            <a:r>
              <a:rPr lang="en-US" sz="2800" b="1" dirty="0"/>
              <a:t>Key Components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682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135" y="349770"/>
            <a:ext cx="7086600" cy="717030"/>
          </a:xfrm>
          <a:prstGeom prst="rect">
            <a:avLst/>
          </a:prstGeom>
          <a:solidFill>
            <a:srgbClr val="B82D2F"/>
          </a:solidFill>
          <a:ln>
            <a:solidFill>
              <a:srgbClr val="B82D2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15287" y="446675"/>
            <a:ext cx="7086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Immunization Management Module </a:t>
            </a: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– System Architecture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7696200" cy="5508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402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1000139" y="2040300"/>
            <a:ext cx="77724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Component I - Clinical Case Registration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779651" y="2967335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dirty="0"/>
              <a:t>Complete patient histories (including adverse events), </a:t>
            </a:r>
            <a:r>
              <a:rPr lang="en-US" sz="2000" dirty="0" smtClean="0"/>
              <a:t>registered and retrieved </a:t>
            </a:r>
            <a:r>
              <a:rPr lang="en-US" sz="2000" dirty="0"/>
              <a:t>using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patient’s ID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2506" y="3877107"/>
            <a:ext cx="70976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dirty="0" smtClean="0"/>
              <a:t>Accurate and complete data for various analytical purposes, in a real-time mode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71131" y="4922963"/>
            <a:ext cx="7817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dirty="0" smtClean="0"/>
              <a:t>Protection of confidential, patient proprietary information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87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1000139" y="2040300"/>
            <a:ext cx="77724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Component II – Patients Management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683568" y="2967335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000" dirty="0" smtClean="0"/>
              <a:t>Prevents duplicate entries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14678" y="3877107"/>
            <a:ext cx="7097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000" dirty="0"/>
              <a:t>Manages patient by service providers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33492" y="4725144"/>
            <a:ext cx="7817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GB" sz="2000" dirty="0"/>
              <a:t>Manages pool of potential target contingent (not yet registered with a service provider)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00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8954</TotalTime>
  <Words>621</Words>
  <Application>Microsoft Office PowerPoint</Application>
  <PresentationFormat>On-screen Show (4:3)</PresentationFormat>
  <Paragraphs>133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 Summary</vt:lpstr>
      <vt:lpstr>PowerPoint Presentation</vt:lpstr>
      <vt:lpstr>PowerPoint Presentation</vt:lpstr>
      <vt:lpstr>PowerPoint Presentation</vt:lpstr>
      <vt:lpstr>PowerPoint Presentation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ჯანდაცვის ერთიანი საინფორმაციო სისტემა ფარმაცევტული მოდული</dc:title>
  <dc:creator>new</dc:creator>
  <cp:lastModifiedBy>KETI</cp:lastModifiedBy>
  <cp:revision>318</cp:revision>
  <cp:lastPrinted>2014-05-08T06:40:05Z</cp:lastPrinted>
  <dcterms:created xsi:type="dcterms:W3CDTF">2011-08-23T08:37:14Z</dcterms:created>
  <dcterms:modified xsi:type="dcterms:W3CDTF">2014-11-11T13:43:40Z</dcterms:modified>
</cp:coreProperties>
</file>